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07" r:id="rId1"/>
  </p:sldMasterIdLst>
  <p:sldIdLst>
    <p:sldId id="256" r:id="rId2"/>
    <p:sldId id="298" r:id="rId3"/>
    <p:sldId id="258" r:id="rId4"/>
    <p:sldId id="280" r:id="rId5"/>
    <p:sldId id="281" r:id="rId6"/>
    <p:sldId id="262" r:id="rId7"/>
    <p:sldId id="263" r:id="rId8"/>
    <p:sldId id="299" r:id="rId9"/>
    <p:sldId id="283" r:id="rId10"/>
    <p:sldId id="284" r:id="rId11"/>
    <p:sldId id="285" r:id="rId12"/>
    <p:sldId id="302" r:id="rId13"/>
    <p:sldId id="269" r:id="rId14"/>
    <p:sldId id="273" r:id="rId15"/>
    <p:sldId id="286" r:id="rId16"/>
    <p:sldId id="301" r:id="rId17"/>
    <p:sldId id="288" r:id="rId18"/>
    <p:sldId id="272" r:id="rId19"/>
    <p:sldId id="274" r:id="rId20"/>
    <p:sldId id="278" r:id="rId21"/>
    <p:sldId id="289" r:id="rId22"/>
    <p:sldId id="291" r:id="rId23"/>
    <p:sldId id="290" r:id="rId24"/>
    <p:sldId id="292" r:id="rId25"/>
    <p:sldId id="293" r:id="rId26"/>
    <p:sldId id="294" r:id="rId27"/>
    <p:sldId id="295" r:id="rId28"/>
    <p:sldId id="29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785"/>
    <a:srgbClr val="1F274F"/>
    <a:srgbClr val="32B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71" d="100"/>
          <a:sy n="71" d="100"/>
        </p:scale>
        <p:origin x="-258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90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4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6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31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56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64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5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8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microsoft.com/office/2007/relationships/hdphoto" Target="../media/hdphoto2.wdp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2.png"/><Relationship Id="rId5" Type="http://schemas.microsoft.com/office/2007/relationships/hdphoto" Target="../media/hdphoto4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11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2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Relationship Id="rId1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9000" l="7000" r="92500">
                        <a14:foregroundMark x1="21000" y1="13500" x2="11500" y2="13500"/>
                        <a14:foregroundMark x1="14500" y1="11500" x2="21000" y2="11000"/>
                        <a14:foregroundMark x1="16500" y1="19500" x2="20000" y2="19000"/>
                        <a14:foregroundMark x1="19500" y1="22000" x2="19500" y2="26000"/>
                        <a14:foregroundMark x1="12500" y1="28000" x2="19500" y2="27500"/>
                        <a14:foregroundMark x1="27500" y1="28000" x2="35000" y2="28000"/>
                        <a14:foregroundMark x1="26000" y1="21000" x2="35000" y2="21000"/>
                        <a14:foregroundMark x1="25000" y1="12500" x2="35000" y2="13000"/>
                        <a14:foregroundMark x1="41000" y1="13500" x2="50000" y2="13000"/>
                        <a14:foregroundMark x1="43000" y1="11500" x2="49500" y2="11000"/>
                        <a14:foregroundMark x1="57000" y1="12500" x2="56500" y2="29500"/>
                        <a14:foregroundMark x1="64000" y1="14000" x2="63000" y2="27000"/>
                        <a14:foregroundMark x1="63500" y1="14000" x2="70000" y2="12500"/>
                        <a14:foregroundMark x1="71000" y1="13500" x2="71500" y2="25500"/>
                        <a14:foregroundMark x1="79000" y1="28500" x2="78000" y2="13500"/>
                        <a14:foregroundMark x1="81500" y1="13000" x2="87000" y2="13000"/>
                        <a14:foregroundMark x1="87000" y1="13500" x2="87000" y2="28000"/>
                        <a14:foregroundMark x1="47000" y1="38000" x2="48500" y2="50000"/>
                        <a14:foregroundMark x1="57000" y1="46000" x2="74000" y2="93000"/>
                        <a14:foregroundMark x1="53000" y1="65500" x2="57000" y2="8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22" y="1739900"/>
            <a:ext cx="3187701" cy="318770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731369" y="5118100"/>
            <a:ext cx="8710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i="1" dirty="0">
                <a:ln>
                  <a:solidFill>
                    <a:srgbClr val="32B9CD"/>
                  </a:solidFill>
                </a:ln>
                <a:solidFill>
                  <a:srgbClr val="1F274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Projeto IOT – Medir Temperatura e Umidade</a:t>
            </a:r>
            <a:endParaRPr lang="pt-BR" sz="3200" i="1" dirty="0">
              <a:ln>
                <a:solidFill>
                  <a:srgbClr val="32B9CD"/>
                </a:solidFill>
              </a:ln>
              <a:solidFill>
                <a:srgbClr val="1F274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17" y="5982274"/>
            <a:ext cx="2240083" cy="5666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3182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7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3171">
            <a:off x="775668" y="1824079"/>
            <a:ext cx="9572705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05" y="-956690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06108" y="253517"/>
            <a:ext cx="5158492" cy="84452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05362"/>
              </p:ext>
            </p:extLst>
          </p:nvPr>
        </p:nvGraphicFramePr>
        <p:xfrm>
          <a:off x="2025385" y="1873263"/>
          <a:ext cx="8496840" cy="42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280">
                  <a:extLst>
                    <a:ext uri="{9D8B030D-6E8A-4147-A177-3AD203B41FA5}">
                      <a16:colId xmlns:a16="http://schemas.microsoft.com/office/drawing/2014/main" val="352526161"/>
                    </a:ext>
                  </a:extLst>
                </a:gridCol>
                <a:gridCol w="2832280">
                  <a:extLst>
                    <a:ext uri="{9D8B030D-6E8A-4147-A177-3AD203B41FA5}">
                      <a16:colId xmlns:a16="http://schemas.microsoft.com/office/drawing/2014/main" val="3045059252"/>
                    </a:ext>
                  </a:extLst>
                </a:gridCol>
                <a:gridCol w="2832280">
                  <a:extLst>
                    <a:ext uri="{9D8B030D-6E8A-4147-A177-3AD203B41FA5}">
                      <a16:colId xmlns:a16="http://schemas.microsoft.com/office/drawing/2014/main" val="3025571747"/>
                    </a:ext>
                  </a:extLst>
                </a:gridCol>
              </a:tblGrid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Essencial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Importante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Desejável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48540"/>
                  </a:ext>
                </a:extLst>
              </a:tr>
              <a:tr h="755154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Registro 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 de inflamações e doenças respiratórias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Tabela de inflamações respiratórias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748380"/>
                  </a:ext>
                </a:extLst>
              </a:tr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Registro Umidade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Propensão de doenças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68850"/>
                  </a:ext>
                </a:extLst>
              </a:tr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com dados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Redefinir senha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601447"/>
                  </a:ext>
                </a:extLst>
              </a:tr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 de funcionário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 de ambiente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60169"/>
                  </a:ext>
                </a:extLst>
              </a:tr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Cadastro de residente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Fale conosco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69286"/>
                  </a:ext>
                </a:extLst>
              </a:tr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Banco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Quem somos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961181"/>
                  </a:ext>
                </a:extLst>
              </a:tr>
              <a:tr h="431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Exclusão de residente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00675"/>
                  </a:ext>
                </a:extLst>
              </a:tr>
              <a:tr h="43751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Exclusão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funcionário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130558"/>
                  </a:ext>
                </a:extLst>
              </a:tr>
            </a:tbl>
          </a:graphicData>
        </a:graphic>
      </p:graphicFrame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959" y="-59044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3171">
            <a:off x="610189" y="1798678"/>
            <a:ext cx="9572705" cy="372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05" y="-1017689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5609" y="66509"/>
            <a:ext cx="4671686" cy="1141703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Sprint Backlog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1602501" y="1348740"/>
          <a:ext cx="8324684" cy="5087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299">
                  <a:extLst>
                    <a:ext uri="{9D8B030D-6E8A-4147-A177-3AD203B41FA5}">
                      <a16:colId xmlns:a16="http://schemas.microsoft.com/office/drawing/2014/main" val="287801757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499088451"/>
                    </a:ext>
                  </a:extLst>
                </a:gridCol>
                <a:gridCol w="1722314">
                  <a:extLst>
                    <a:ext uri="{9D8B030D-6E8A-4147-A177-3AD203B41FA5}">
                      <a16:colId xmlns:a16="http://schemas.microsoft.com/office/drawing/2014/main" val="163115163"/>
                    </a:ext>
                  </a:extLst>
                </a:gridCol>
                <a:gridCol w="2081171">
                  <a:extLst>
                    <a:ext uri="{9D8B030D-6E8A-4147-A177-3AD203B41FA5}">
                      <a16:colId xmlns:a16="http://schemas.microsoft.com/office/drawing/2014/main" val="2411353127"/>
                    </a:ext>
                  </a:extLst>
                </a:gridCol>
              </a:tblGrid>
              <a:tr h="486516"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 da tarefa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 pronto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Prioridade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40274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Medir temperatura e umidade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atual.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20103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Emitir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alerta caso a temperatura ou a umidade se exceda.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66525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Tela de cadastro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62120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Armazenar as medições diárias no banco de dados.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55821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Suporte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treinamento ao usuário para fazer a conexão do sensor com o </a:t>
                      </a:r>
                      <a:r>
                        <a:rPr lang="pt-BR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Arduíno</a:t>
                      </a:r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766435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Ferramenta Help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Desk.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397606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Gráfico com valor da temperatura e umidade.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738339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91" y="-8890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8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5864">
            <a:off x="5955237" y="1973576"/>
            <a:ext cx="7651561" cy="342448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578" y="-956691"/>
            <a:ext cx="14186506" cy="324317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959" y="-59044"/>
            <a:ext cx="1054100" cy="1054100"/>
          </a:xfrm>
          <a:prstGeom prst="rect">
            <a:avLst/>
          </a:prstGeom>
        </p:spPr>
      </p:pic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10618"/>
              </p:ext>
            </p:extLst>
          </p:nvPr>
        </p:nvGraphicFramePr>
        <p:xfrm>
          <a:off x="1602501" y="1348740"/>
          <a:ext cx="8324684" cy="3686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5284">
                  <a:extLst>
                    <a:ext uri="{9D8B030D-6E8A-4147-A177-3AD203B41FA5}">
                      <a16:colId xmlns:a16="http://schemas.microsoft.com/office/drawing/2014/main" val="2878017572"/>
                    </a:ext>
                  </a:extLst>
                </a:gridCol>
                <a:gridCol w="1760561">
                  <a:extLst>
                    <a:ext uri="{9D8B030D-6E8A-4147-A177-3AD203B41FA5}">
                      <a16:colId xmlns:a16="http://schemas.microsoft.com/office/drawing/2014/main" val="3499088451"/>
                    </a:ext>
                  </a:extLst>
                </a:gridCol>
                <a:gridCol w="1117668">
                  <a:extLst>
                    <a:ext uri="{9D8B030D-6E8A-4147-A177-3AD203B41FA5}">
                      <a16:colId xmlns:a16="http://schemas.microsoft.com/office/drawing/2014/main" val="163115163"/>
                    </a:ext>
                  </a:extLst>
                </a:gridCol>
                <a:gridCol w="2081171">
                  <a:extLst>
                    <a:ext uri="{9D8B030D-6E8A-4147-A177-3AD203B41FA5}">
                      <a16:colId xmlns:a16="http://schemas.microsoft.com/office/drawing/2014/main" val="2411353127"/>
                    </a:ext>
                  </a:extLst>
                </a:gridCol>
              </a:tblGrid>
              <a:tr h="486516"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40274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+mn-lt"/>
                          <a:cs typeface="Arial" panose="020B0604020202020204" pitchFamily="34" charset="0"/>
                        </a:rPr>
                        <a:t>Empoeirar o Arduino /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Muito provável</a:t>
                      </a:r>
                    </a:p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Mínimo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438427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r>
                        <a:rPr lang="pt-BR" dirty="0"/>
                        <a:t>Queimar o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Pouco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provável (1)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20103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r>
                        <a:rPr lang="pt-BR" dirty="0"/>
                        <a:t>Queimar</a:t>
                      </a:r>
                      <a:r>
                        <a:rPr lang="pt-BR" baseline="0" dirty="0"/>
                        <a:t> o Arduino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Pouco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provável (1)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(3)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66525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r>
                        <a:rPr lang="pt-BR" dirty="0"/>
                        <a:t>Banco de dados não  receber 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Pouco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provável (1)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Alto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Eliminar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62120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r>
                        <a:rPr lang="pt-BR" dirty="0"/>
                        <a:t>Integrante</a:t>
                      </a:r>
                      <a:r>
                        <a:rPr lang="pt-BR" baseline="0" dirty="0"/>
                        <a:t> sair da equipe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Pouco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provável (1)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Médio</a:t>
                      </a:r>
                      <a:r>
                        <a:rPr lang="pt-BR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(2)</a:t>
                      </a:r>
                      <a:endParaRPr lang="pt-BR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Mitigar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155821"/>
                  </a:ext>
                </a:extLst>
              </a:tr>
            </a:tbl>
          </a:graphicData>
        </a:graphic>
      </p:graphicFrame>
      <p:sp>
        <p:nvSpPr>
          <p:cNvPr id="11" name="Título 1"/>
          <p:cNvSpPr txBox="1">
            <a:spLocks/>
          </p:cNvSpPr>
          <p:nvPr/>
        </p:nvSpPr>
        <p:spPr>
          <a:xfrm>
            <a:off x="3390267" y="368491"/>
            <a:ext cx="4671686" cy="10508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Fatores de risco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52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56" y="887757"/>
            <a:ext cx="7473244" cy="4203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7802">
            <a:off x="5571204" y="2208395"/>
            <a:ext cx="9572705" cy="372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0436">
            <a:off x="-3319036" y="1711438"/>
            <a:ext cx="9572705" cy="372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5091457"/>
            <a:ext cx="12382500" cy="1164563"/>
          </a:xfrm>
        </p:spPr>
        <p:txBody>
          <a:bodyPr>
            <a:noAutofit/>
          </a:bodyPr>
          <a:lstStyle/>
          <a:p>
            <a:r>
              <a:rPr lang="pt-BR" sz="5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Desenvolvimento do Projeto</a:t>
            </a:r>
          </a:p>
        </p:txBody>
      </p:sp>
    </p:spTree>
    <p:extLst>
      <p:ext uri="{BB962C8B-B14F-4D97-AF65-F5344CB8AC3E}">
        <p14:creationId xmlns:p14="http://schemas.microsoft.com/office/powerpoint/2010/main" val="181614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" y="1510890"/>
            <a:ext cx="11125200" cy="53721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9272">
            <a:off x="-3138787" y="-3017127"/>
            <a:ext cx="14186506" cy="42561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005" y="-1201789"/>
            <a:ext cx="14186506" cy="425618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005" y="5079325"/>
            <a:ext cx="14186506" cy="42561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4" y="278036"/>
            <a:ext cx="109474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Aplicação – Diagrama da Solução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899" y="34117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6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/>
          <p:cNvPicPr>
            <a:picLocks noChangeAspect="1"/>
          </p:cNvPicPr>
          <p:nvPr/>
        </p:nvPicPr>
        <p:blipFill>
          <a:blip r:embed="rId2">
            <a:clrChange>
              <a:clrFrom>
                <a:srgbClr val="0D4C59">
                  <a:alpha val="44706"/>
                </a:srgbClr>
              </a:clrFrom>
              <a:clrTo>
                <a:srgbClr val="0D4C5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91886">
            <a:off x="2030754" y="2452510"/>
            <a:ext cx="9572705" cy="3728000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reflection stA="5000" endPos="65000" dist="508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343" y="-1017689"/>
            <a:ext cx="14186506" cy="324317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7395" y="2945606"/>
            <a:ext cx="3602660" cy="2566988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2292350" y="2815116"/>
            <a:ext cx="431800" cy="190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>
            <a:off x="2260600" y="4387848"/>
            <a:ext cx="342900" cy="1651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Esquerda 10"/>
          <p:cNvSpPr/>
          <p:nvPr/>
        </p:nvSpPr>
        <p:spPr>
          <a:xfrm rot="10800000">
            <a:off x="1969632" y="5595221"/>
            <a:ext cx="503239" cy="173744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Cima 11"/>
          <p:cNvSpPr/>
          <p:nvPr/>
        </p:nvSpPr>
        <p:spPr>
          <a:xfrm>
            <a:off x="3302000" y="5850112"/>
            <a:ext cx="165100" cy="419100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977900" y="4316510"/>
            <a:ext cx="128270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Alimentação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4127" y="2648756"/>
            <a:ext cx="1999973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Alimentação Externa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485231" y="6269212"/>
            <a:ext cx="2340769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MICROCONTROLADOR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33400" y="5389028"/>
            <a:ext cx="1476615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Entrada/Saída Analógica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5947603" y="3921014"/>
            <a:ext cx="2168046" cy="2303179"/>
            <a:chOff x="6090521" y="2931336"/>
            <a:chExt cx="2168046" cy="2303179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313" y="2931336"/>
              <a:ext cx="901387" cy="1358254"/>
            </a:xfrm>
            <a:prstGeom prst="rect">
              <a:avLst/>
            </a:prstGeom>
          </p:spPr>
        </p:pic>
        <p:cxnSp>
          <p:nvCxnSpPr>
            <p:cNvPr id="15" name="Conector Angulado 14"/>
            <p:cNvCxnSpPr/>
            <p:nvPr/>
          </p:nvCxnSpPr>
          <p:spPr>
            <a:xfrm rot="5400000">
              <a:off x="6437637" y="4325344"/>
              <a:ext cx="523220" cy="4445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Conector Angulado 16"/>
            <p:cNvCxnSpPr/>
            <p:nvPr/>
          </p:nvCxnSpPr>
          <p:spPr>
            <a:xfrm rot="16200000" flipH="1">
              <a:off x="7390297" y="4305127"/>
              <a:ext cx="523222" cy="47021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ector de Seta Reta 37"/>
            <p:cNvCxnSpPr/>
            <p:nvPr/>
          </p:nvCxnSpPr>
          <p:spPr>
            <a:xfrm>
              <a:off x="7088983" y="4279538"/>
              <a:ext cx="7084" cy="668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CaixaDeTexto 43"/>
            <p:cNvSpPr txBox="1"/>
            <p:nvPr/>
          </p:nvSpPr>
          <p:spPr>
            <a:xfrm>
              <a:off x="6090521" y="4793904"/>
              <a:ext cx="705575" cy="30777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5volts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6819660" y="4926738"/>
              <a:ext cx="633111" cy="30777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 = 0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632700" y="4820343"/>
              <a:ext cx="625867" cy="307777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pt-B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GND</a:t>
              </a:r>
            </a:p>
          </p:txBody>
        </p:sp>
      </p:grpSp>
      <p:sp>
        <p:nvSpPr>
          <p:cNvPr id="47" name="Seta para Cima 46"/>
          <p:cNvSpPr/>
          <p:nvPr/>
        </p:nvSpPr>
        <p:spPr>
          <a:xfrm>
            <a:off x="4089400" y="2129544"/>
            <a:ext cx="152400" cy="357670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/>
          <p:cNvSpPr txBox="1"/>
          <p:nvPr/>
        </p:nvSpPr>
        <p:spPr>
          <a:xfrm>
            <a:off x="3873500" y="1816992"/>
            <a:ext cx="609600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USB</a:t>
            </a:r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35" y="1450587"/>
            <a:ext cx="1754571" cy="1077808"/>
          </a:xfrm>
          <a:prstGeom prst="rect">
            <a:avLst/>
          </a:prstGeom>
        </p:spPr>
      </p:pic>
      <p:sp>
        <p:nvSpPr>
          <p:cNvPr id="52" name="Seta para a Direita 51"/>
          <p:cNvSpPr/>
          <p:nvPr/>
        </p:nvSpPr>
        <p:spPr>
          <a:xfrm>
            <a:off x="4453731" y="2567985"/>
            <a:ext cx="569120" cy="16154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Seta para a Direita 52"/>
          <p:cNvSpPr/>
          <p:nvPr/>
        </p:nvSpPr>
        <p:spPr>
          <a:xfrm>
            <a:off x="5499463" y="2498944"/>
            <a:ext cx="1685108" cy="17894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desenho computador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90" y="1986165"/>
            <a:ext cx="1363001" cy="11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641" y="1986165"/>
            <a:ext cx="1326356" cy="11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Seta para a Direita 54"/>
          <p:cNvSpPr/>
          <p:nvPr/>
        </p:nvSpPr>
        <p:spPr>
          <a:xfrm>
            <a:off x="9056350" y="2546527"/>
            <a:ext cx="634132" cy="20445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684362" y="1185623"/>
            <a:ext cx="177145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UNO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6696480" y="1566389"/>
            <a:ext cx="2609272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9575822" y="1652109"/>
            <a:ext cx="2279895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</a:t>
            </a:r>
            <a:r>
              <a:rPr lang="pt-B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endParaRPr lang="pt-B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/>
          <p:cNvSpPr>
            <a:spLocks noGrp="1"/>
          </p:cNvSpPr>
          <p:nvPr>
            <p:ph type="title"/>
          </p:nvPr>
        </p:nvSpPr>
        <p:spPr>
          <a:xfrm>
            <a:off x="1403552" y="159244"/>
            <a:ext cx="8410407" cy="892783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Aquisição de dados – Via Arduino</a:t>
            </a:r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480" y="-82192"/>
            <a:ext cx="1054100" cy="10541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20" b="96995" l="204" r="98061">
                        <a14:foregroundMark x1="1633" y1="58880" x2="4184" y2="54508"/>
                        <a14:foregroundMark x1="97449" y1="21721" x2="75714" y2="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60" y="4942100"/>
            <a:ext cx="2077019" cy="155140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3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038" y="3803164"/>
            <a:ext cx="1575234" cy="15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55897">
            <a:off x="813762" y="2951004"/>
            <a:ext cx="9572705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05" y="-1017689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3844" y="266848"/>
            <a:ext cx="10080729" cy="700832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Aquisição e Aplicação de Dados </a:t>
            </a:r>
          </a:p>
        </p:txBody>
      </p:sp>
      <p:pic>
        <p:nvPicPr>
          <p:cNvPr id="4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0" b="97644" l="8366" r="93050">
                        <a14:foregroundMark x1="12741" y1="22513" x2="12741" y2="22513"/>
                        <a14:foregroundMark x1="17761" y1="12042" x2="17761" y2="12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7" y="1534151"/>
            <a:ext cx="3501808" cy="172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136743" y="3195300"/>
            <a:ext cx="261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Primeiro conectamos o Arduino a uma porta USB e ligamos ao computador.</a:t>
            </a:r>
          </a:p>
        </p:txBody>
      </p:sp>
      <p:sp>
        <p:nvSpPr>
          <p:cNvPr id="6" name="Seta em Curva para Baixo 5"/>
          <p:cNvSpPr/>
          <p:nvPr/>
        </p:nvSpPr>
        <p:spPr>
          <a:xfrm rot="2169496">
            <a:off x="7852241" y="1890514"/>
            <a:ext cx="1873747" cy="519790"/>
          </a:xfrm>
          <a:prstGeom prst="curvedDownArrow">
            <a:avLst>
              <a:gd name="adj1" fmla="val 25000"/>
              <a:gd name="adj2" fmla="val 50000"/>
              <a:gd name="adj3" fmla="val 5394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eta em Curva para Baixo 6"/>
          <p:cNvSpPr/>
          <p:nvPr/>
        </p:nvSpPr>
        <p:spPr>
          <a:xfrm rot="20909415">
            <a:off x="3874240" y="1502225"/>
            <a:ext cx="2159322" cy="535221"/>
          </a:xfrm>
          <a:prstGeom prst="curved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Seta em Curva para a Esquerda 7"/>
          <p:cNvSpPr/>
          <p:nvPr/>
        </p:nvSpPr>
        <p:spPr>
          <a:xfrm rot="3759814">
            <a:off x="8371162" y="4175512"/>
            <a:ext cx="590075" cy="2294936"/>
          </a:xfrm>
          <a:prstGeom prst="curvedLeftArrow">
            <a:avLst>
              <a:gd name="adj1" fmla="val 25000"/>
              <a:gd name="adj2" fmla="val 50000"/>
              <a:gd name="adj3" fmla="val 511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030817" y="5937506"/>
            <a:ext cx="2114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banco armazenará os dados de temperatura e umidade.</a:t>
            </a:r>
          </a:p>
        </p:txBody>
      </p:sp>
      <p:pic>
        <p:nvPicPr>
          <p:cNvPr id="10" name="Picture 4" descr="Resultado de imagem para notebook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2" b="90351" l="6166" r="921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209" y="931472"/>
            <a:ext cx="2186608" cy="16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114" y="2829777"/>
            <a:ext cx="3195892" cy="1671396"/>
          </a:xfrm>
          <a:prstGeom prst="rect">
            <a:avLst/>
          </a:prstGeom>
        </p:spPr>
      </p:pic>
      <p:pic>
        <p:nvPicPr>
          <p:cNvPr id="12" name="Picture 4" descr="Imagem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94" y="4815004"/>
            <a:ext cx="2081756" cy="186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44" y="4093540"/>
            <a:ext cx="3532273" cy="1903186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9467863" y="2025624"/>
            <a:ext cx="27481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programa irá fazer  a leitura da temperatura e umidade e mandará para o banco.</a:t>
            </a:r>
          </a:p>
        </p:txBody>
      </p:sp>
      <p:sp>
        <p:nvSpPr>
          <p:cNvPr id="17" name="Seta em Curva para a Esquerda 16"/>
          <p:cNvSpPr/>
          <p:nvPr/>
        </p:nvSpPr>
        <p:spPr>
          <a:xfrm rot="6121833">
            <a:off x="4754334" y="5588330"/>
            <a:ext cx="546822" cy="1808851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120671" y="6065671"/>
            <a:ext cx="2705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sistema acessa o banco de dados e mostra a temperatura e umidade na tela.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965" y="-58752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6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23171">
            <a:off x="4399190" y="2590253"/>
            <a:ext cx="9572705" cy="3728000"/>
          </a:xfrm>
          <a:prstGeom prst="rect">
            <a:avLst/>
          </a:prstGeom>
        </p:spPr>
      </p:pic>
      <p:pic>
        <p:nvPicPr>
          <p:cNvPr id="3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9" y="4149453"/>
            <a:ext cx="2736641" cy="24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854200" y="59944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b="1" dirty="0">
                <a:solidFill>
                  <a:srgbClr val="007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ZURE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40" y="1315488"/>
            <a:ext cx="8246946" cy="42598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8467" y="-926250"/>
            <a:ext cx="14186506" cy="324317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0"/>
            <a:ext cx="1054100" cy="10541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1044" y="275617"/>
            <a:ext cx="4166226" cy="841983"/>
          </a:xfrm>
        </p:spPr>
        <p:txBody>
          <a:bodyPr>
            <a:norm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427031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45769">
            <a:off x="966899" y="3868035"/>
            <a:ext cx="11791626" cy="35376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405" y="-1017689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0418" y="208306"/>
            <a:ext cx="6314860" cy="791183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Modelo Lógico do Banco</a:t>
            </a:r>
          </a:p>
        </p:txBody>
      </p:sp>
      <p:pic>
        <p:nvPicPr>
          <p:cNvPr id="3" name="Imagem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8" y="1192696"/>
            <a:ext cx="10389704" cy="5486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8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/>
          <a:stretch/>
        </p:blipFill>
        <p:spPr>
          <a:xfrm rot="11989297" flipV="1">
            <a:off x="4456071" y="2772605"/>
            <a:ext cx="981882" cy="1369133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6524">
            <a:off x="-3690554" y="2511356"/>
            <a:ext cx="9572705" cy="37280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64166">
            <a:off x="4397319" y="2274268"/>
            <a:ext cx="9572705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103" y="-883814"/>
            <a:ext cx="14186506" cy="33937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43" y="136754"/>
            <a:ext cx="111633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Ferramentas de Desenvolvimento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678942" y="1699071"/>
            <a:ext cx="10437428" cy="5158929"/>
            <a:chOff x="22619" y="1448984"/>
            <a:chExt cx="10437428" cy="5158929"/>
          </a:xfrm>
        </p:grpSpPr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/>
            <a:stretch/>
          </p:blipFill>
          <p:spPr>
            <a:xfrm rot="2650291" flipV="1">
              <a:off x="5295877" y="3480156"/>
              <a:ext cx="1534773" cy="1423641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/>
            <a:stretch/>
          </p:blipFill>
          <p:spPr>
            <a:xfrm flipV="1">
              <a:off x="5480141" y="2677164"/>
              <a:ext cx="1534773" cy="1423641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/>
            <a:stretch/>
          </p:blipFill>
          <p:spPr>
            <a:xfrm rot="14707647" flipV="1">
              <a:off x="1325460" y="4212820"/>
              <a:ext cx="1153934" cy="1373960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51060" flipV="1">
              <a:off x="4495145" y="1844289"/>
              <a:ext cx="1067021" cy="1048557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/>
            <a:stretch/>
          </p:blipFill>
          <p:spPr>
            <a:xfrm rot="7324639" flipV="1">
              <a:off x="4017340" y="3328624"/>
              <a:ext cx="785070" cy="1140137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476" r="100000">
                          <a14:foregroundMark x1="17381" y1="19961" x2="17381" y2="19961"/>
                          <a14:foregroundMark x1="30595" y1="13372" x2="30595" y2="13372"/>
                          <a14:foregroundMark x1="50000" y1="34884" x2="50000" y2="34884"/>
                          <a14:foregroundMark x1="68214" y1="12791" x2="68214" y2="12791"/>
                          <a14:foregroundMark x1="85000" y1="36628" x2="85000" y2="36628"/>
                          <a14:foregroundMark x1="70714" y1="61434" x2="70714" y2="61434"/>
                          <a14:foregroundMark x1="31429" y1="62791" x2="31429" y2="62791"/>
                          <a14:foregroundMark x1="15238" y1="41085" x2="15238" y2="41085"/>
                          <a14:foregroundMark x1="30952" y1="37209" x2="30952" y2="37209"/>
                          <a14:foregroundMark x1="68452" y1="37209" x2="68452" y2="37209"/>
                          <a14:foregroundMark x1="19881" y1="78876" x2="19881" y2="78876"/>
                          <a14:foregroundMark x1="31429" y1="80233" x2="31429" y2="80233"/>
                          <a14:foregroundMark x1="38929" y1="74031" x2="38929" y2="74031"/>
                          <a14:foregroundMark x1="54405" y1="82558" x2="54405" y2="82558"/>
                          <a14:foregroundMark x1="61310" y1="78101" x2="61310" y2="78101"/>
                          <a14:foregroundMark x1="69048" y1="79457" x2="69048" y2="79457"/>
                          <a14:foregroundMark x1="85357" y1="78101" x2="85357" y2="781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4186" y="5241910"/>
              <a:ext cx="1754571" cy="1077808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9" y="3111221"/>
              <a:ext cx="1646852" cy="135352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2"/>
            <a:stretch/>
          </p:blipFill>
          <p:spPr>
            <a:xfrm rot="1086733" flipV="1">
              <a:off x="4707468" y="5210746"/>
              <a:ext cx="1229138" cy="1140137"/>
            </a:xfrm>
            <a:prstGeom prst="rect">
              <a:avLst/>
            </a:prstGeom>
          </p:spPr>
        </p:pic>
        <p:sp>
          <p:nvSpPr>
            <p:cNvPr id="20" name="Retângulo Arredondado 19"/>
            <p:cNvSpPr/>
            <p:nvPr/>
          </p:nvSpPr>
          <p:spPr>
            <a:xfrm>
              <a:off x="2126109" y="4362519"/>
              <a:ext cx="2757418" cy="22453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9" name="Agrupar 18"/>
            <p:cNvGrpSpPr/>
            <p:nvPr/>
          </p:nvGrpSpPr>
          <p:grpSpPr>
            <a:xfrm>
              <a:off x="2381175" y="4495904"/>
              <a:ext cx="2247285" cy="1972294"/>
              <a:chOff x="2252029" y="4703556"/>
              <a:chExt cx="2247285" cy="190903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4124" y="5577545"/>
                <a:ext cx="2235190" cy="103505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7" name="Imagem 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2029" y="4703556"/>
                <a:ext cx="2235925" cy="793548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847" y="1448984"/>
              <a:ext cx="3632200" cy="2130891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427" y="1495805"/>
              <a:ext cx="1244471" cy="12444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1471" y="3947704"/>
              <a:ext cx="2876657" cy="110023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05" b="96932" l="3778" r="97333">
                          <a14:foregroundMark x1="10889" y1="44659" x2="37667" y2="45909"/>
                          <a14:foregroundMark x1="20333" y1="54205" x2="20333" y2="54205"/>
                          <a14:foregroundMark x1="32667" y1="29091" x2="32667" y2="29091"/>
                          <a14:foregroundMark x1="80778" y1="34205" x2="80778" y2="34205"/>
                          <a14:foregroundMark x1="81111" y1="58295" x2="81111" y2="582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13611">
              <a:off x="4344388" y="2405071"/>
              <a:ext cx="1547575" cy="1513184"/>
            </a:xfrm>
            <a:prstGeom prst="rect">
              <a:avLst/>
            </a:prstGeom>
          </p:spPr>
        </p:pic>
      </p:grpSp>
      <p:pic>
        <p:nvPicPr>
          <p:cNvPr id="26" name="Imagem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60" y="5493473"/>
            <a:ext cx="14186506" cy="3393748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899" y="34117"/>
            <a:ext cx="1054100" cy="1054100"/>
          </a:xfrm>
          <a:prstGeom prst="rect">
            <a:avLst/>
          </a:prstGeom>
        </p:spPr>
      </p:pic>
      <p:pic>
        <p:nvPicPr>
          <p:cNvPr id="10242" name="Picture 2" descr="Imagem relacionada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442447" y="1395143"/>
            <a:ext cx="1761566" cy="1079115"/>
          </a:xfrm>
          <a:prstGeom prst="rect">
            <a:avLst/>
          </a:prstGeom>
          <a:noFill/>
        </p:spPr>
      </p:pic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/>
          <a:stretch/>
        </p:blipFill>
        <p:spPr>
          <a:xfrm rot="14023291" flipV="1">
            <a:off x="4491645" y="2222555"/>
            <a:ext cx="908201" cy="1140137"/>
          </a:xfrm>
          <a:prstGeom prst="rect">
            <a:avLst/>
          </a:prstGeom>
        </p:spPr>
      </p:pic>
      <p:pic>
        <p:nvPicPr>
          <p:cNvPr id="10244" name="Picture 4" descr="Resultado de imagem para ajax js 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2326341" y="3022357"/>
            <a:ext cx="2029658" cy="974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525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3519">
            <a:off x="5545151" y="1831447"/>
            <a:ext cx="9704754" cy="385102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6365">
            <a:off x="-4306813" y="2343867"/>
            <a:ext cx="9704754" cy="385102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684" y="-1420678"/>
            <a:ext cx="14186506" cy="487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210378" y="1066536"/>
            <a:ext cx="12534900" cy="1309144"/>
          </a:xfrm>
        </p:spPr>
        <p:txBody>
          <a:bodyPr>
            <a:noAutofit/>
          </a:bodyPr>
          <a:lstStyle/>
          <a:p>
            <a:b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Bandtec</a:t>
            </a:r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 – Geração Futura</a:t>
            </a:r>
            <a:b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92491" y="3722591"/>
            <a:ext cx="3929437" cy="2530718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1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Bruno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Donatelli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Ester Paixão.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Lucas Gabriel. 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Mayara Mascarenhas. 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Vitor Almeida.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8684" y="4790416"/>
            <a:ext cx="14186506" cy="48768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292491" y="2519068"/>
            <a:ext cx="2879314" cy="529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pt-BR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Grupo – </a:t>
            </a:r>
            <a:r>
              <a:rPr lang="pt-BR" sz="28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Setion</a:t>
            </a:r>
            <a:r>
              <a:rPr lang="pt-BR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00" b="99000" l="7000" r="92500">
                        <a14:foregroundMark x1="21000" y1="13500" x2="11500" y2="13500"/>
                        <a14:foregroundMark x1="14500" y1="11500" x2="21000" y2="11000"/>
                        <a14:foregroundMark x1="16500" y1="19500" x2="20000" y2="19000"/>
                        <a14:foregroundMark x1="19500" y1="22000" x2="19500" y2="26000"/>
                        <a14:foregroundMark x1="12500" y1="28000" x2="19500" y2="27500"/>
                        <a14:foregroundMark x1="27500" y1="28000" x2="35000" y2="28000"/>
                        <a14:foregroundMark x1="26000" y1="21000" x2="35000" y2="21000"/>
                        <a14:foregroundMark x1="25000" y1="12500" x2="35000" y2="13000"/>
                        <a14:foregroundMark x1="41000" y1="13500" x2="50000" y2="13000"/>
                        <a14:foregroundMark x1="43000" y1="11500" x2="49500" y2="11000"/>
                        <a14:foregroundMark x1="57000" y1="12500" x2="56500" y2="29500"/>
                        <a14:foregroundMark x1="64000" y1="14000" x2="63000" y2="27000"/>
                        <a14:foregroundMark x1="63500" y1="14000" x2="70000" y2="12500"/>
                        <a14:foregroundMark x1="71000" y1="13500" x2="71500" y2="25500"/>
                        <a14:foregroundMark x1="79000" y1="28500" x2="78000" y2="13500"/>
                        <a14:foregroundMark x1="81500" y1="13000" x2="87000" y2="13000"/>
                        <a14:foregroundMark x1="87000" y1="13500" x2="87000" y2="28000"/>
                        <a14:foregroundMark x1="47000" y1="38000" x2="48500" y2="50000"/>
                        <a14:foregroundMark x1="57000" y1="46000" x2="74000" y2="93000"/>
                        <a14:foregroundMark x1="53000" y1="65500" x2="57000" y2="8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5" y="2800884"/>
            <a:ext cx="2366152" cy="236615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20829" y="1865340"/>
            <a:ext cx="4106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73646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50436">
            <a:off x="1375589" y="2398372"/>
            <a:ext cx="9572705" cy="372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311" y="-1033778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74023" y="265820"/>
            <a:ext cx="5047494" cy="779209"/>
          </a:xfrm>
        </p:spPr>
        <p:txBody>
          <a:bodyPr>
            <a:no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Telas do Sistema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1156660"/>
            <a:ext cx="4649438" cy="25401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1156660"/>
            <a:ext cx="4689566" cy="25401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3965177"/>
            <a:ext cx="4649369" cy="2514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3965176"/>
            <a:ext cx="4689566" cy="25267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621" y="-31633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3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2160" y="3105018"/>
            <a:ext cx="9739002" cy="2943294"/>
          </a:xfrm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Demonstração</a:t>
            </a:r>
            <a:endParaRPr lang="pt-BR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8201">
            <a:off x="-2619394" y="2079806"/>
            <a:ext cx="8329717" cy="372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4097">
            <a:off x="6201908" y="2385375"/>
            <a:ext cx="8329717" cy="372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39" y="1130996"/>
            <a:ext cx="7580243" cy="394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04732" y="4139096"/>
            <a:ext cx="9144000" cy="2387600"/>
          </a:xfrm>
        </p:spPr>
        <p:txBody>
          <a:bodyPr/>
          <a:lstStyle/>
          <a:p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Implantação do projeto</a:t>
            </a:r>
            <a:endParaRPr lang="pt-B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873538"/>
            <a:ext cx="6467062" cy="45521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8201">
            <a:off x="-2619394" y="2079806"/>
            <a:ext cx="8329717" cy="372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4097">
            <a:off x="6201908" y="2385375"/>
            <a:ext cx="8329717" cy="3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4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263890">
            <a:off x="2554955" y="2456359"/>
            <a:ext cx="8329717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805" y="-803963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51307" y="266379"/>
            <a:ext cx="3035926" cy="1185994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226751" y="1905752"/>
            <a:ext cx="11396224" cy="4452927"/>
            <a:chOff x="756601" y="1999487"/>
            <a:chExt cx="11396224" cy="4452927"/>
          </a:xfrm>
        </p:grpSpPr>
        <p:pic>
          <p:nvPicPr>
            <p:cNvPr id="3" name="Picture 2" descr="Imagem relacionad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01" y="2629837"/>
              <a:ext cx="3501808" cy="172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/>
            <p:cNvSpPr txBox="1"/>
            <p:nvPr/>
          </p:nvSpPr>
          <p:spPr>
            <a:xfrm>
              <a:off x="1061094" y="4414095"/>
              <a:ext cx="3093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Conecte o </a:t>
              </a:r>
              <a:r>
                <a:rPr lang="pt-B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arduino</a:t>
              </a: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 a uma porta USB do computador/notebook</a:t>
              </a:r>
            </a:p>
          </p:txBody>
        </p:sp>
        <p:pic>
          <p:nvPicPr>
            <p:cNvPr id="5" name="Picture 4" descr="Resultado de imagem para noteboo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863" y="1999487"/>
              <a:ext cx="2186608" cy="167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eta em Curva para Baixo 5"/>
            <p:cNvSpPr/>
            <p:nvPr/>
          </p:nvSpPr>
          <p:spPr>
            <a:xfrm rot="2169496">
              <a:off x="7794708" y="2644647"/>
              <a:ext cx="2299981" cy="711185"/>
            </a:xfrm>
            <a:prstGeom prst="curvedDownArrow">
              <a:avLst>
                <a:gd name="adj1" fmla="val 25000"/>
                <a:gd name="adj2" fmla="val 50000"/>
                <a:gd name="adj3" fmla="val 53941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7" name="Seta em Curva para Baixo 6"/>
            <p:cNvSpPr/>
            <p:nvPr/>
          </p:nvSpPr>
          <p:spPr>
            <a:xfrm rot="20909415">
              <a:off x="3962356" y="2559801"/>
              <a:ext cx="2159322" cy="535221"/>
            </a:xfrm>
            <a:prstGeom prst="curved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6933" y="3894966"/>
              <a:ext cx="3195892" cy="1671396"/>
            </a:xfrm>
            <a:prstGeom prst="rect">
              <a:avLst/>
            </a:prstGeom>
          </p:spPr>
        </p:pic>
        <p:sp>
          <p:nvSpPr>
            <p:cNvPr id="11" name="CaixaDeTexto 10"/>
            <p:cNvSpPr txBox="1"/>
            <p:nvPr/>
          </p:nvSpPr>
          <p:spPr>
            <a:xfrm>
              <a:off x="9777925" y="2980672"/>
              <a:ext cx="23749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Abra o programa, selecione sequencialmente os números de 1 a 5 </a:t>
              </a:r>
            </a:p>
          </p:txBody>
        </p:sp>
        <p:pic>
          <p:nvPicPr>
            <p:cNvPr id="12" name="Picture 4" descr="Resultado de imagem para notebook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797" y="4751072"/>
              <a:ext cx="2186608" cy="1676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Seta em Curva para a Esquerda 12"/>
            <p:cNvSpPr/>
            <p:nvPr/>
          </p:nvSpPr>
          <p:spPr>
            <a:xfrm rot="4371369">
              <a:off x="7621134" y="4993233"/>
              <a:ext cx="591898" cy="2326464"/>
            </a:xfrm>
            <a:prstGeom prst="curvedLeftArrow">
              <a:avLst>
                <a:gd name="adj1" fmla="val 25000"/>
                <a:gd name="adj2" fmla="val 50000"/>
                <a:gd name="adj3" fmla="val 41966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503887" y="4820221"/>
              <a:ext cx="23577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ACESSE O SITE</a:t>
              </a:r>
            </a:p>
            <a:p>
              <a:r>
                <a:rPr lang="pt-BR" sz="1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http://projetosetion.azurewebsites.net/</a:t>
              </a:r>
            </a:p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FAÇA SEU CADASTRO DEPOIS É SÓ LOGAR NO SISTEMA</a:t>
              </a:r>
            </a:p>
          </p:txBody>
        </p:sp>
      </p:grpSp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65" y="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0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89195">
            <a:off x="-2968616" y="1940191"/>
            <a:ext cx="8329717" cy="372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005" y="-741275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7780" y="404062"/>
            <a:ext cx="6858000" cy="952500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Processo de atendimento e suporte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665" y="0"/>
            <a:ext cx="1054100" cy="10541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356562"/>
            <a:ext cx="5010202" cy="54286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82559" flipV="1">
            <a:off x="6362740" y="2560709"/>
            <a:ext cx="8329717" cy="30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6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444" y="3160940"/>
            <a:ext cx="7880626" cy="3671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6786">
            <a:off x="2334204" y="1555040"/>
            <a:ext cx="8782036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253" y="-845236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800" y="1135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Ferramenta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65" y="0"/>
            <a:ext cx="1054100" cy="1054100"/>
          </a:xfrm>
          <a:prstGeom prst="rect">
            <a:avLst/>
          </a:prstGeom>
        </p:spPr>
      </p:pic>
      <p:pic>
        <p:nvPicPr>
          <p:cNvPr id="13" name="Picture 2" descr="Resultado de imagem para tomtick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10" y="1262332"/>
            <a:ext cx="4728476" cy="16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7" y="1416642"/>
            <a:ext cx="1930401" cy="19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1228864" y="1382274"/>
            <a:ext cx="2008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Usuário acessa o site</a:t>
            </a:r>
          </a:p>
          <a:p>
            <a:r>
              <a:rPr lang="pt-BR" sz="1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http://projetosetion.azurewebsites.net/ </a:t>
            </a:r>
          </a:p>
        </p:txBody>
      </p:sp>
      <p:pic>
        <p:nvPicPr>
          <p:cNvPr id="16" name="Picture 6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5547" y1="17083" x2="15547" y2="17083"/>
                        <a14:foregroundMark x1="18984" y1="6389" x2="18984" y2="6389"/>
                        <a14:foregroundMark x1="83047" y1="16111" x2="83047" y2="16111"/>
                        <a14:foregroundMark x1="83281" y1="29167" x2="83281" y2="29167"/>
                        <a14:foregroundMark x1="80938" y1="12361" x2="80938" y2="12361"/>
                        <a14:foregroundMark x1="83828" y1="11944" x2="83828" y2="11944"/>
                        <a14:foregroundMark x1="84609" y1="20833" x2="84609" y2="20833"/>
                        <a14:foregroundMark x1="16641" y1="22639" x2="16641" y2="22639"/>
                        <a14:foregroundMark x1="91406" y1="24028" x2="91406" y2="24028"/>
                        <a14:foregroundMark x1="87734" y1="38889" x2="87734" y2="38889"/>
                        <a14:foregroundMark x1="12734" y1="28611" x2="12734" y2="28611"/>
                        <a14:foregroundMark x1="48125" y1="79167" x2="48125" y2="79167"/>
                        <a14:foregroundMark x1="42969" y1="61528" x2="42969" y2="61528"/>
                        <a14:foregroundMark x1="27813" y1="85139" x2="27813" y2="85139"/>
                        <a14:foregroundMark x1="70000" y1="75417" x2="70000" y2="75417"/>
                        <a14:foregroundMark x1="66406" y1="82778" x2="66406" y2="82778"/>
                        <a14:foregroundMark x1="67188" y1="74028" x2="67188" y2="74028"/>
                        <a14:foregroundMark x1="63516" y1="85139" x2="63516" y2="85139"/>
                        <a14:foregroundMark x1="65078" y1="78611" x2="65078" y2="78611"/>
                        <a14:foregroundMark x1="75234" y1="55556" x2="75234" y2="55556"/>
                        <a14:foregroundMark x1="88281" y1="46667" x2="88281" y2="46667"/>
                        <a14:foregroundMark x1="14297" y1="38889" x2="14297" y2="38889"/>
                        <a14:foregroundMark x1="71328" y1="68889" x2="71328" y2="68889"/>
                        <a14:foregroundMark x1="91875" y1="15000" x2="89766" y2="29306"/>
                        <a14:foregroundMark x1="56875" y1="6806" x2="55547" y2="29306"/>
                        <a14:foregroundMark x1="87969" y1="7361" x2="93672" y2="9722"/>
                        <a14:foregroundMark x1="96328" y1="13611" x2="91953" y2="5833"/>
                        <a14:backgroundMark x1="50078" y1="9028" x2="50078" y2="9028"/>
                        <a14:backgroundMark x1="50547" y1="13472" x2="52188" y2="43472"/>
                        <a14:backgroundMark x1="33672" y1="74167" x2="49297" y2="77222"/>
                        <a14:backgroundMark x1="85078" y1="6806" x2="93984" y2="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535" y="5107124"/>
            <a:ext cx="3012630" cy="16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9702501" y="3466840"/>
            <a:ext cx="24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 equipe de Help Desk auxilia no suporte.</a:t>
            </a:r>
          </a:p>
        </p:txBody>
      </p:sp>
    </p:spTree>
    <p:extLst>
      <p:ext uri="{BB962C8B-B14F-4D97-AF65-F5344CB8AC3E}">
        <p14:creationId xmlns:p14="http://schemas.microsoft.com/office/powerpoint/2010/main" val="3201576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12" y="1234661"/>
            <a:ext cx="7281656" cy="47834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15873">
            <a:off x="-2662379" y="2190198"/>
            <a:ext cx="8329717" cy="372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7792">
            <a:off x="5940663" y="2190197"/>
            <a:ext cx="9572705" cy="3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9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6786">
            <a:off x="1863678" y="1806466"/>
            <a:ext cx="8329717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301" y="-875288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2200" y="83517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Resultados e Processo de aprendizagem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308100" y="2757566"/>
            <a:ext cx="581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Conseguimos cumprir as metas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08099" y="3670466"/>
            <a:ext cx="884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Desenvolvemos os requisitos e sprints levantados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308099" y="4583366"/>
            <a:ext cx="635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Aprendemos a trabalhar em equipe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65" y="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7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6786">
            <a:off x="4061404" y="1999539"/>
            <a:ext cx="8782036" cy="372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16786">
            <a:off x="-1424996" y="1999540"/>
            <a:ext cx="8782036" cy="372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606674"/>
            <a:ext cx="8042565" cy="22955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243961" y="4564930"/>
            <a:ext cx="14186506" cy="324317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1739" y="3280612"/>
            <a:ext cx="14186506" cy="32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0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336" y="98997"/>
            <a:ext cx="5753537" cy="550901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913804" y="5384184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Visão do Projeto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3089">
            <a:off x="-3322779" y="2202898"/>
            <a:ext cx="8329717" cy="3728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6680">
            <a:off x="7179917" y="2212955"/>
            <a:ext cx="8329717" cy="3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210" y="-1422098"/>
            <a:ext cx="14186506" cy="48768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3089">
            <a:off x="-2513409" y="1675703"/>
            <a:ext cx="8329717" cy="372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79820" y="394223"/>
            <a:ext cx="6802650" cy="939798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Contexto do Mercado IOT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01318" y="3645270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Em 2014 houve um investimento de U$ 58,9 bilhões  em software e dispositivos IOT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655613" y="1806794"/>
            <a:ext cx="655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IOT é uma rede de Objetos físicos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Compartilhamento de Dados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Atua em vários áreas e setores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Usado no ramo de Saúde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996601" y="5509049"/>
            <a:ext cx="703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 um dos seus maiores desafios, é o tratamento de doenças crônicas.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808" y="5409018"/>
            <a:ext cx="14186506" cy="367586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0"/>
            <a:ext cx="1054100" cy="10541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92" y="1675309"/>
            <a:ext cx="2587059" cy="172556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58" y="4825929"/>
            <a:ext cx="2587059" cy="1724706"/>
          </a:xfrm>
          <a:prstGeom prst="rect">
            <a:avLst/>
          </a:prstGeom>
        </p:spPr>
      </p:pic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986068" y="2932820"/>
            <a:ext cx="2822756" cy="18743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696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5" y="2451109"/>
            <a:ext cx="4684295" cy="39538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76982">
            <a:off x="-124476" y="3570498"/>
            <a:ext cx="11380648" cy="488102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210" y="-1460198"/>
            <a:ext cx="14186506" cy="487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30407" y="662443"/>
            <a:ext cx="6631385" cy="622298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Problema e Justificativa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841999" y="2548692"/>
            <a:ext cx="3631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Doenças crônicas (respiratórias) 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980487" y="3827001"/>
            <a:ext cx="5595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Vem sendo um dos maiores casos de morte em idosos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51253" y="5919319"/>
            <a:ext cx="14186506" cy="17882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0"/>
            <a:ext cx="1054100" cy="1054100"/>
          </a:xfrm>
          <a:prstGeom prst="rect">
            <a:avLst/>
          </a:prstGeom>
        </p:spPr>
      </p:pic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3904" y="1753958"/>
            <a:ext cx="2743199" cy="2057400"/>
          </a:xfrm>
          <a:prstGeom prst="rect">
            <a:avLst/>
          </a:prstGeom>
          <a:noFill/>
        </p:spPr>
      </p:pic>
      <p:pic>
        <p:nvPicPr>
          <p:cNvPr id="16390" name="Picture 6" descr="Resultado de imagem para taxa de mortalidade de idosos por doenÃ§as respiratorias 20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43097" y="4625943"/>
            <a:ext cx="3327401" cy="15191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66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57" y="3277884"/>
            <a:ext cx="8347595" cy="309587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9924">
            <a:off x="-3892456" y="1939790"/>
            <a:ext cx="11380648" cy="488102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210" y="-1460198"/>
            <a:ext cx="14186506" cy="48768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79192" y="667053"/>
            <a:ext cx="5157788" cy="622298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Solução Proposta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2660703" y="2116447"/>
            <a:ext cx="834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Monitorar a temperatura e a umidade da casa de repouso.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Acesso aos dados na plataforma web (site).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06586">
            <a:off x="4282333" y="3305743"/>
            <a:ext cx="14186506" cy="324317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00" b="99000" l="7000" r="92500">
                        <a14:foregroundMark x1="21000" y1="13500" x2="11500" y2="13500"/>
                        <a14:foregroundMark x1="14500" y1="11500" x2="21000" y2="11000"/>
                        <a14:foregroundMark x1="16500" y1="19500" x2="20000" y2="19000"/>
                        <a14:foregroundMark x1="19500" y1="22000" x2="19500" y2="26000"/>
                        <a14:foregroundMark x1="12500" y1="28000" x2="19500" y2="27500"/>
                        <a14:foregroundMark x1="27500" y1="28000" x2="35000" y2="28000"/>
                        <a14:foregroundMark x1="26000" y1="21000" x2="35000" y2="21000"/>
                        <a14:foregroundMark x1="25000" y1="12500" x2="35000" y2="13000"/>
                        <a14:foregroundMark x1="41000" y1="13500" x2="50000" y2="13000"/>
                        <a14:foregroundMark x1="43000" y1="11500" x2="49500" y2="11000"/>
                        <a14:foregroundMark x1="57000" y1="12500" x2="56500" y2="29500"/>
                        <a14:foregroundMark x1="64000" y1="14000" x2="63000" y2="27000"/>
                        <a14:foregroundMark x1="63500" y1="14000" x2="70000" y2="12500"/>
                        <a14:foregroundMark x1="71000" y1="13500" x2="71500" y2="25500"/>
                        <a14:foregroundMark x1="79000" y1="28500" x2="78000" y2="13500"/>
                        <a14:foregroundMark x1="81500" y1="13000" x2="87000" y2="13000"/>
                        <a14:foregroundMark x1="87000" y1="13500" x2="87000" y2="28000"/>
                        <a14:foregroundMark x1="47000" y1="38000" x2="48500" y2="50000"/>
                        <a14:foregroundMark x1="57000" y1="46000" x2="74000" y2="93000"/>
                        <a14:foregroundMark x1="53000" y1="65500" x2="57000" y2="8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900" y="0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7248" y="4887539"/>
            <a:ext cx="7711829" cy="1279776"/>
          </a:xfrm>
          <a:effectLst/>
        </p:spPr>
        <p:txBody>
          <a:bodyPr>
            <a:normAutofit/>
          </a:bodyPr>
          <a:lstStyle/>
          <a:p>
            <a:r>
              <a:rPr lang="pt-B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Planejamento do projeto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76" y="1002225"/>
            <a:ext cx="6628971" cy="3885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3089">
            <a:off x="-2619394" y="2079806"/>
            <a:ext cx="8329717" cy="372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2043">
            <a:off x="6838012" y="2160088"/>
            <a:ext cx="8329717" cy="3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3089">
            <a:off x="2049525" y="1984183"/>
            <a:ext cx="8329717" cy="372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037" y="-891865"/>
            <a:ext cx="14186506" cy="3243174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605" y="8705760"/>
            <a:ext cx="14186506" cy="324317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560" y="351267"/>
            <a:ext cx="6934200" cy="918183"/>
          </a:xfrm>
        </p:spPr>
        <p:txBody>
          <a:bodyPr>
            <a:no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Equipe do Projeto </a:t>
            </a:r>
            <a:r>
              <a:rPr lang="pt-B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Setion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6" y="2599205"/>
            <a:ext cx="1768125" cy="1892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/>
          <p:cNvSpPr txBox="1"/>
          <p:nvPr/>
        </p:nvSpPr>
        <p:spPr>
          <a:xfrm>
            <a:off x="109887" y="2072954"/>
            <a:ext cx="197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Bruno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Donatelli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3773" y="4743704"/>
            <a:ext cx="198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Ficou responsável pela gestão do projeto e front-end.</a:t>
            </a:r>
          </a:p>
        </p:txBody>
      </p:sp>
      <p:pic>
        <p:nvPicPr>
          <p:cNvPr id="3" name="Imagem 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45" y="2599205"/>
            <a:ext cx="1852244" cy="1878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ixaDeTexto 8"/>
          <p:cNvSpPr txBox="1"/>
          <p:nvPr/>
        </p:nvSpPr>
        <p:spPr>
          <a:xfrm>
            <a:off x="2650599" y="207295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Ester Paixão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359346" y="4743704"/>
            <a:ext cx="2176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Responsável pela documentação.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34" y="2648927"/>
            <a:ext cx="1798188" cy="1842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aixaDeTexto 11"/>
          <p:cNvSpPr txBox="1"/>
          <p:nvPr/>
        </p:nvSpPr>
        <p:spPr>
          <a:xfrm>
            <a:off x="4952978" y="208831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Lucas Gabriel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813900" y="4736372"/>
            <a:ext cx="215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Líder, responsável pelo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11" y="2648927"/>
            <a:ext cx="1870984" cy="1797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aixaDeTexto 14"/>
          <p:cNvSpPr txBox="1"/>
          <p:nvPr/>
        </p:nvSpPr>
        <p:spPr>
          <a:xfrm>
            <a:off x="6910096" y="2083824"/>
            <a:ext cx="266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Mayara Mascarenhas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07348" y="4695161"/>
            <a:ext cx="2628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Elaborou o front-end.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9754392" y="2082843"/>
            <a:ext cx="18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Vitor Almeida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145552" y="4726097"/>
            <a:ext cx="2426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Desenvolveu o banco de dados	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020" y="-67168"/>
            <a:ext cx="1105976" cy="1105976"/>
          </a:xfrm>
          <a:prstGeom prst="rect">
            <a:avLst/>
          </a:prstGeom>
        </p:spPr>
      </p:pic>
      <p:pic>
        <p:nvPicPr>
          <p:cNvPr id="27" name="Imagem 2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683" y="2606149"/>
            <a:ext cx="1838325" cy="1869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397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15864">
            <a:off x="2620803" y="1569713"/>
            <a:ext cx="7651561" cy="34244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2" y="1458076"/>
            <a:ext cx="3880836" cy="16220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" y="3231136"/>
            <a:ext cx="5340807" cy="3564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442" y="-1157045"/>
            <a:ext cx="14186506" cy="397345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565400" y="450538"/>
            <a:ext cx="7177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itchFamily="34" charset="0"/>
                <a:cs typeface="Arial" pitchFamily="34" charset="0"/>
              </a:rPr>
              <a:t> Ferramenta/ Metodologia</a:t>
            </a:r>
            <a:endParaRPr lang="pt-BR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817" y="0"/>
            <a:ext cx="1105976" cy="1105976"/>
          </a:xfrm>
          <a:prstGeom prst="rect">
            <a:avLst/>
          </a:prstGeom>
        </p:spPr>
      </p:pic>
      <p:pic>
        <p:nvPicPr>
          <p:cNvPr id="10" name="Picture 4" descr="Resultado de imagem para scrum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88473" y="3747507"/>
            <a:ext cx="5238750" cy="3048001"/>
          </a:xfrm>
          <a:prstGeom prst="rect">
            <a:avLst/>
          </a:prstGeom>
          <a:noFill/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095" y="2061464"/>
            <a:ext cx="2718637" cy="135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00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589</Words>
  <Application>Microsoft Office PowerPoint</Application>
  <PresentationFormat>Widescreen</PresentationFormat>
  <Paragraphs>156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 Bandtec – Geração Futura  </vt:lpstr>
      <vt:lpstr>Apresentação do PowerPoint</vt:lpstr>
      <vt:lpstr>Contexto do Mercado IOT</vt:lpstr>
      <vt:lpstr>Problema e Justificativa</vt:lpstr>
      <vt:lpstr>Solução Proposta</vt:lpstr>
      <vt:lpstr>Planejamento do projeto</vt:lpstr>
      <vt:lpstr>Equipe do Projeto Setion</vt:lpstr>
      <vt:lpstr>Apresentação do PowerPoint</vt:lpstr>
      <vt:lpstr>Requisitos</vt:lpstr>
      <vt:lpstr>Sprint Backlog</vt:lpstr>
      <vt:lpstr>Apresentação do PowerPoint</vt:lpstr>
      <vt:lpstr>Desenvolvimento do Projeto</vt:lpstr>
      <vt:lpstr>Aplicação – Diagrama da Solução</vt:lpstr>
      <vt:lpstr>Aquisição de dados – Via Arduino</vt:lpstr>
      <vt:lpstr>Aquisição e Aplicação de Dados </vt:lpstr>
      <vt:lpstr>Banco de Dados</vt:lpstr>
      <vt:lpstr>Modelo Lógico do Banco</vt:lpstr>
      <vt:lpstr>Ferramentas de Desenvolvimento</vt:lpstr>
      <vt:lpstr>Telas do Sistema</vt:lpstr>
      <vt:lpstr>Demonstração</vt:lpstr>
      <vt:lpstr>Implantação do projeto</vt:lpstr>
      <vt:lpstr>Instalação</vt:lpstr>
      <vt:lpstr>Processo de atendimento e suporte</vt:lpstr>
      <vt:lpstr>Ferramenta</vt:lpstr>
      <vt:lpstr>Apresentação do PowerPoint</vt:lpstr>
      <vt:lpstr>Resultados e Processo de aprendizagem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arduino medir temperatura e umidade</dc:title>
  <dc:creator>Aluno</dc:creator>
  <cp:lastModifiedBy>BRUNO LEITÃO DONATELLI</cp:lastModifiedBy>
  <cp:revision>121</cp:revision>
  <dcterms:created xsi:type="dcterms:W3CDTF">2018-12-03T22:26:52Z</dcterms:created>
  <dcterms:modified xsi:type="dcterms:W3CDTF">2018-12-12T00:12:04Z</dcterms:modified>
</cp:coreProperties>
</file>